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419" r:id="rId2"/>
    <p:sldId id="451" r:id="rId3"/>
    <p:sldId id="432" r:id="rId4"/>
    <p:sldId id="433" r:id="rId5"/>
    <p:sldId id="423" r:id="rId6"/>
    <p:sldId id="452" r:id="rId7"/>
    <p:sldId id="493" r:id="rId8"/>
    <p:sldId id="494" r:id="rId9"/>
    <p:sldId id="425" r:id="rId10"/>
    <p:sldId id="465" r:id="rId11"/>
    <p:sldId id="466" r:id="rId12"/>
    <p:sldId id="426" r:id="rId13"/>
    <p:sldId id="427" r:id="rId14"/>
    <p:sldId id="470" r:id="rId15"/>
    <p:sldId id="453" r:id="rId16"/>
    <p:sldId id="482" r:id="rId17"/>
    <p:sldId id="485" r:id="rId18"/>
    <p:sldId id="428" r:id="rId19"/>
    <p:sldId id="460" r:id="rId20"/>
    <p:sldId id="463" r:id="rId21"/>
    <p:sldId id="461" r:id="rId22"/>
    <p:sldId id="464" r:id="rId23"/>
    <p:sldId id="479" r:id="rId24"/>
    <p:sldId id="424" r:id="rId25"/>
    <p:sldId id="469" r:id="rId26"/>
    <p:sldId id="502" r:id="rId27"/>
    <p:sldId id="512" r:id="rId28"/>
    <p:sldId id="506" r:id="rId29"/>
    <p:sldId id="505" r:id="rId30"/>
    <p:sldId id="507" r:id="rId31"/>
    <p:sldId id="508" r:id="rId32"/>
    <p:sldId id="509" r:id="rId33"/>
    <p:sldId id="510" r:id="rId34"/>
    <p:sldId id="511" r:id="rId35"/>
    <p:sldId id="514" r:id="rId36"/>
    <p:sldId id="515" r:id="rId37"/>
    <p:sldId id="517" r:id="rId38"/>
    <p:sldId id="516" r:id="rId39"/>
    <p:sldId id="518" r:id="rId40"/>
    <p:sldId id="520" r:id="rId41"/>
    <p:sldId id="521" r:id="rId42"/>
    <p:sldId id="524" r:id="rId43"/>
    <p:sldId id="522" r:id="rId44"/>
    <p:sldId id="523" r:id="rId45"/>
    <p:sldId id="486" r:id="rId46"/>
    <p:sldId id="525" r:id="rId47"/>
    <p:sldId id="528" r:id="rId48"/>
    <p:sldId id="526" r:id="rId49"/>
    <p:sldId id="527" r:id="rId50"/>
    <p:sldId id="529" r:id="rId51"/>
    <p:sldId id="531" r:id="rId52"/>
    <p:sldId id="552" r:id="rId53"/>
    <p:sldId id="55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F-46B7-A393-EEE58954AD2D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F-46B7-A393-EEE58954A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5907264"/>
        <c:axId val="-1965906720"/>
      </c:scatterChart>
      <c:valAx>
        <c:axId val="-1965907264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-1965906720"/>
        <c:crosses val="autoZero"/>
        <c:crossBetween val="midCat"/>
        <c:majorUnit val="0.5"/>
      </c:valAx>
      <c:valAx>
        <c:axId val="-1965906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6590726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E5-437D-A61B-50FCD9BBC848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5-437D-A61B-50FCD9BB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5914880"/>
        <c:axId val="-1965910528"/>
      </c:scatterChart>
      <c:valAx>
        <c:axId val="-1965914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-1965910528"/>
        <c:crosses val="autoZero"/>
        <c:crossBetween val="midCat"/>
      </c:valAx>
      <c:valAx>
        <c:axId val="-1965910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-19659148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D4-480F-AEC4-D8F728EF6F45}"/>
            </c:ext>
          </c:extLst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ED4-480F-AEC4-D8F728EF6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5902912"/>
        <c:axId val="-1965915968"/>
      </c:scatterChart>
      <c:valAx>
        <c:axId val="-1965902912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-1965915968"/>
        <c:crosses val="autoZero"/>
        <c:crossBetween val="midCat"/>
      </c:valAx>
      <c:valAx>
        <c:axId val="-1965915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6590291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  <a:endParaRPr lang="pt-B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08: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conjunta de variância (Totais ou Médias)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</m:t>
                          </m:r>
                          <m:r>
                            <m:rPr>
                              <m:nor/>
                            </m:rPr>
                            <a:rPr lang="pt-BR" sz="2800" dirty="0" smtClean="0"/>
                            <m:t>.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</m:t>
                          </m:r>
                          <m:r>
                            <m:rPr>
                              <m:nor/>
                            </m:rPr>
                            <a:rPr lang="pt-BR" sz="2800" dirty="0" smtClean="0"/>
                            <m:t>.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7547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Agr</a:t>
                      </a:r>
                      <a:r>
                        <a:rPr lang="pt-BR" sz="1400" b="1" dirty="0" smtClean="0"/>
                        <a:t>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x A: Os genótipos não apresentam comportamento diferencial ao longo dos ambientes, em termos </a:t>
            </a:r>
            <a:r>
              <a:rPr lang="pt-BR" sz="2000" smtClean="0"/>
              <a:t>de médias.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5687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</a:t>
            </a:r>
            <a:r>
              <a:rPr lang="pt-BR" smtClean="0"/>
              <a:t>, clones.</a:t>
            </a:r>
            <a:endParaRPr lang="pt-BR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A 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</a:t>
            </a:r>
            <a:r>
              <a:rPr lang="pt-BR" smtClean="0"/>
              <a:t>, clones.</a:t>
            </a:r>
            <a:endParaRPr lang="pt-BR" dirty="0" smtClean="0"/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874191" y="3590132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61700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160211" y="3611766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" y="6028583"/>
                <a:ext cx="4182628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94282" y="4925588"/>
            <a:ext cx="4183277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9" y="4406984"/>
                <a:ext cx="4146651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locais</a:t>
            </a:r>
          </a:p>
          <a:p>
            <a:r>
              <a:rPr lang="pt-BR" dirty="0" smtClean="0"/>
              <a:t>Avaliação de 20 progênies em 2 locais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efeitos e dos modelos 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Com Uso de Totais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325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8274194" y="203207"/>
          <a:ext cx="3816000" cy="61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4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Experimento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Genótipo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Repetição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Produtividade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2205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2052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1886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2343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2500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2924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3310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3269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3126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2795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2857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2186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2829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3267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3776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4" name="Título 1"/>
          <p:cNvSpPr txBox="1">
            <a:spLocks/>
          </p:cNvSpPr>
          <p:nvPr/>
        </p:nvSpPr>
        <p:spPr>
          <a:xfrm>
            <a:off x="203198" y="79851"/>
            <a:ext cx="7878619" cy="10437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 smtClean="0"/>
              <a:t>Avaliação de 3 linhagens em três experimentos em DBC com 3 repetições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1" y="2284337"/>
            <a:ext cx="7795923" cy="20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SOMAS DE QUADRADOS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442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880968"/>
                  </p:ext>
                </p:extLst>
              </p:nvPr>
            </p:nvGraphicFramePr>
            <p:xfrm>
              <a:off x="8461231" y="79851"/>
              <a:ext cx="3612148" cy="64787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801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err="1" smtClean="0">
                              <a:effectLst/>
                            </a:rPr>
                            <a:t>Exp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Repetição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)²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3869089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4210704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3556996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4986289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5489649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7656289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6786025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8549776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8111104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12996025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10956100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9114361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10686361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9771876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10797796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10252804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7011904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7812025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8162449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4778596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4923961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8003241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10673289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14258176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75724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220526910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880968"/>
                  </p:ext>
                </p:extLst>
              </p:nvPr>
            </p:nvGraphicFramePr>
            <p:xfrm>
              <a:off x="8461231" y="79851"/>
              <a:ext cx="3612148" cy="64787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801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3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err="1" smtClean="0">
                              <a:effectLst/>
                            </a:rPr>
                            <a:t>Exp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Repetição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ctr">
                        <a:blipFill>
                          <a:blip r:embed="rId2"/>
                          <a:stretch>
                            <a:fillRect l="-343617" t="-17949" r="-191489" b="-26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ctr">
                        <a:blipFill>
                          <a:blip r:embed="rId2"/>
                          <a:stretch>
                            <a:fillRect l="-234270" t="-17949" r="-1124" b="-267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3869089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4210704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3556996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4986289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5489649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6250000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7656289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6786025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8549776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8111104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12996025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10956100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9114361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10686361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9771876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10797796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10252804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7011904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2795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7812025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8162449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4778596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4923961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8003241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10673289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14258176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75724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220526910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02129" y="64655"/>
            <a:ext cx="8238308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TOTAL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102129" y="1422400"/>
                <a:ext cx="6687921" cy="69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75724)²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9" y="1422400"/>
                <a:ext cx="6687921" cy="6912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0" y="2744645"/>
                <a:ext cx="8137099" cy="5755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dirty="0">
                          <a:solidFill>
                            <a:schemeClr val="tx1"/>
                          </a:solidFill>
                        </a:rPr>
                        <m:t>2220526910</m:t>
                      </m:r>
                      <m:r>
                        <m:rPr>
                          <m:nor/>
                        </m:rPr>
                        <a:rPr lang="pt-BR" b="0" i="0" dirty="0" smtClean="0">
                          <a:solidFill>
                            <a:schemeClr val="tx1"/>
                          </a:solidFill>
                        </a:rPr>
                        <m:t> − 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212374969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5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chemeClr val="tx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8151940</m:t>
                      </m:r>
                      <m:r>
                        <m:rPr>
                          <m:nor/>
                        </m:rPr>
                        <a:rPr lang="pt-BR" b="0" i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pt-BR">
                          <a:solidFill>
                            <a:schemeClr val="tx1"/>
                          </a:solidFill>
                        </a:rPr>
                        <m:t>5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4645"/>
                <a:ext cx="8137099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607656" y="4019261"/>
                <a:ext cx="4277068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600">
                          <a:solidFill>
                            <a:schemeClr val="tx1"/>
                          </a:solidFill>
                        </a:rPr>
                        <m:t>8151940</m:t>
                      </m:r>
                      <m:r>
                        <m:rPr>
                          <m:nor/>
                        </m:rPr>
                        <a:rPr lang="pt-BR" sz="3600" b="0" i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pt-BR" sz="3600">
                          <a:solidFill>
                            <a:schemeClr val="tx1"/>
                          </a:solidFill>
                        </a:rPr>
                        <m:t>5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56" y="4019261"/>
                <a:ext cx="4277068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1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4" y="83128"/>
            <a:ext cx="4959398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BLOCOS/AMBIENTES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50673" y="4151976"/>
                <a:ext cx="4266671" cy="639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3" y="4151976"/>
                <a:ext cx="4266671" cy="6397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428021"/>
                  </p:ext>
                </p:extLst>
              </p:nvPr>
            </p:nvGraphicFramePr>
            <p:xfrm>
              <a:off x="5412509" y="16630"/>
              <a:ext cx="6024148" cy="681539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01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5004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Experimento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Repetição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Produtividade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)²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1967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6353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40360609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1886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51912025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2233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2052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49000000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2343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2924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9360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87609600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3310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3126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9153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83777409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3019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10076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101525776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3202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65626201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2186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2795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9014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81252196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2857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9462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89529444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2829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15004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=1;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pt-B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40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  <m:t>𝑗𝑘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650593260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extLst>
                      <a:ext uri="{0D108BD9-81ED-4DB2-BD59-A6C34878D82A}">
                        <a16:rowId xmlns:a16="http://schemas.microsoft.com/office/drawing/2014/main" val="1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428021"/>
                  </p:ext>
                </p:extLst>
              </p:nvPr>
            </p:nvGraphicFramePr>
            <p:xfrm>
              <a:off x="5412509" y="16630"/>
              <a:ext cx="6024148" cy="681539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72000"/>
                    <a:gridCol w="720000"/>
                    <a:gridCol w="756000"/>
                    <a:gridCol w="1044000"/>
                    <a:gridCol w="480148"/>
                    <a:gridCol w="2052000"/>
                  </a:tblGrid>
                  <a:tr h="238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Experimento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Genótipo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Repetição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Produtividade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b">
                        <a:blipFill rotWithShape="0">
                          <a:blip r:embed="rId3"/>
                          <a:stretch>
                            <a:fillRect l="-727848" t="-12821" r="-429114" b="-277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b">
                        <a:blipFill rotWithShape="0">
                          <a:blip r:embed="rId3"/>
                          <a:stretch>
                            <a:fillRect l="-194065" t="-12821" r="-593" b="-2774359"/>
                          </a:stretch>
                        </a:blipFill>
                      </a:tcPr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1967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6353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40360609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1886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7205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51912025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2233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2052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7000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49000000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2343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2924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9360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87609600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3310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3126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9153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83777409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3019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3605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10076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101525776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3202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2648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65626201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2186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3267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2795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9014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81252196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2219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4000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2857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9462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89529444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2829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220862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3776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 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</a:tr>
                  <a:tr h="6141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502" marR="7502" marT="7502" marB="0" anchor="b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502" marR="7502" marT="7502" marB="0" anchor="b">
                        <a:blipFill rotWithShape="0">
                          <a:blip r:embed="rId3"/>
                          <a:stretch>
                            <a:fillRect l="-194065" t="-1012871" r="-593" b="-198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3538377"/>
                  </p:ext>
                </p:extLst>
              </p:nvPr>
            </p:nvGraphicFramePr>
            <p:xfrm>
              <a:off x="166784" y="1221633"/>
              <a:ext cx="4959397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704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96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96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96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8300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>
                              <a:effectLst/>
                            </a:rPr>
                            <a:t>)²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40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1946299214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3538377"/>
                  </p:ext>
                </p:extLst>
              </p:nvPr>
            </p:nvGraphicFramePr>
            <p:xfrm>
              <a:off x="166784" y="1221633"/>
              <a:ext cx="4959397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70477"/>
                    <a:gridCol w="1229640"/>
                    <a:gridCol w="1229640"/>
                    <a:gridCol w="1229640"/>
                  </a:tblGrid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8300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4"/>
                          <a:stretch>
                            <a:fillRect l="-478" t="-478431" r="-290431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4"/>
                          <a:stretch>
                            <a:fillRect l="-478" t="-590000" r="-290431" b="-3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4"/>
                          <a:stretch>
                            <a:fillRect l="-123" t="-387640" r="-246" b="-1112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66784" y="5070763"/>
                <a:ext cx="4266671" cy="512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/>
                            <m:t>650593260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1946299214 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84" y="5070763"/>
                <a:ext cx="4266671" cy="5127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57381" y="5999103"/>
                <a:ext cx="328814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sz="3200"/>
                        <m:t>608952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81" y="5999103"/>
                <a:ext cx="328814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3" y="83128"/>
            <a:ext cx="11664999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AMBIENTES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258493" y="2540886"/>
                <a:ext cx="4266671" cy="648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93" y="2540886"/>
                <a:ext cx="4266671" cy="6483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898262"/>
                  </p:ext>
                </p:extLst>
              </p:nvPr>
            </p:nvGraphicFramePr>
            <p:xfrm>
              <a:off x="166783" y="2091842"/>
              <a:ext cx="4830089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373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7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757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9757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8300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>
                              <a:effectLst/>
                            </a:rPr>
                            <a:t>)²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40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1946299214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898262"/>
                  </p:ext>
                </p:extLst>
              </p:nvPr>
            </p:nvGraphicFramePr>
            <p:xfrm>
              <a:off x="166783" y="2091842"/>
              <a:ext cx="4830089" cy="257111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37352"/>
                    <a:gridCol w="1197579"/>
                    <a:gridCol w="1197579"/>
                    <a:gridCol w="1197579"/>
                  </a:tblGrid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800" u="none" strike="noStrike" dirty="0" smtClean="0">
                              <a:effectLst/>
                            </a:rPr>
                            <a:t>Ambientes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Genótipos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A2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6224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9377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8300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6462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9598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7234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7872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9614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11043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493" t="-488000" r="-291626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0594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493" t="-588000" r="-291626" b="-3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126" t="-386517" r="-252" b="-1134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302202" y="3638313"/>
                <a:ext cx="4969165" cy="789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𝑆𝑄𝐴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1946299214 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/>
                        <m:t>212374969,5</m:t>
                      </m:r>
                      <m:r>
                        <m:rPr>
                          <m:nor/>
                        </m:rPr>
                        <a:rPr lang="pt-BR" b="0" i="0" smtClean="0"/>
                        <m:t> = </m:t>
                      </m:r>
                      <m:r>
                        <m:rPr>
                          <m:nor/>
                        </m:rPr>
                        <a:rPr lang="pt-BR"/>
                        <m:t>3880498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02" y="3638313"/>
                <a:ext cx="4969165" cy="789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302202" y="1400563"/>
                <a:ext cx="6687921" cy="69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75724)²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02" y="1400563"/>
                <a:ext cx="6687921" cy="6912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5967219" y="4743136"/>
                <a:ext cx="3786381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𝑆𝑄𝐴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/>
                        <m:t>3880498</m:t>
                      </m:r>
                      <m:r>
                        <m:rPr>
                          <m:nor/>
                        </m:rPr>
                        <a:rPr lang="pt-BR" sz="3200" b="0" i="0" smtClean="0"/>
                        <m:t>,</m:t>
                      </m:r>
                      <m:r>
                        <m:rPr>
                          <m:nor/>
                        </m:rPr>
                        <a:rPr lang="pt-BR" sz="3200"/>
                        <m:t>7</m:t>
                      </m:r>
                    </m:oMath>
                  </m:oMathPara>
                </a14:m>
                <a:endParaRPr lang="pt-BR" sz="3200" dirty="0"/>
              </a:p>
              <a:p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219" y="4743136"/>
                <a:ext cx="3786381" cy="9848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1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3" y="83128"/>
            <a:ext cx="11664999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AMBIENTES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4655" y="4476358"/>
                <a:ext cx="2419927" cy="585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" y="4476358"/>
                <a:ext cx="2419927" cy="5855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4655" y="5426264"/>
                <a:ext cx="4969165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927772078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/>
                        <m:t>212374969,5</m:t>
                      </m:r>
                      <m:r>
                        <m:rPr>
                          <m:nor/>
                        </m:rPr>
                        <a:rPr lang="pt-BR" b="0" i="0" smtClean="0"/>
                        <m:t> =</m:t>
                      </m:r>
                      <m:r>
                        <m:rPr>
                          <m:nor/>
                        </m:rPr>
                        <a:rPr lang="pt-BR"/>
                        <m:t>1821928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</m:t>
                      </m:r>
                      <m:r>
                        <m:rPr>
                          <m:nor/>
                        </m:rPr>
                        <a:rPr lang="pt-BR" b="0" i="0" smtClean="0"/>
                        <m:t>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" y="5426264"/>
                <a:ext cx="4969165" cy="5203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66783" y="3605165"/>
                <a:ext cx="6687921" cy="69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0" i="0" dirty="0" smtClean="0"/>
                            <m:t>75724)²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83" y="3605165"/>
                <a:ext cx="6687921" cy="6912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7241837" y="5231082"/>
                <a:ext cx="378638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/>
                        <m:t>1821928</m:t>
                      </m:r>
                      <m:r>
                        <m:rPr>
                          <m:nor/>
                        </m:rPr>
                        <a:rPr lang="pt-BR" sz="3200" b="0" i="0" smtClean="0"/>
                        <m:t>,</m:t>
                      </m:r>
                      <m:r>
                        <m:rPr>
                          <m:nor/>
                        </m:rPr>
                        <a:rPr lang="pt-BR" sz="3200"/>
                        <m:t>0</m:t>
                      </m:r>
                      <m:r>
                        <m:rPr>
                          <m:nor/>
                        </m:rPr>
                        <a:rPr lang="pt-BR" sz="3200" b="0" i="0" smtClean="0"/>
                        <m:t>6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837" y="5231082"/>
                <a:ext cx="378638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74549"/>
                  </p:ext>
                </p:extLst>
              </p:nvPr>
            </p:nvGraphicFramePr>
            <p:xfrm>
              <a:off x="166783" y="1317523"/>
              <a:ext cx="6273419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99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99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599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2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19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)²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16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=1927772078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74549"/>
                  </p:ext>
                </p:extLst>
              </p:nvPr>
            </p:nvGraphicFramePr>
            <p:xfrm>
              <a:off x="166783" y="1317523"/>
              <a:ext cx="6273419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/>
                    <a:gridCol w="859907"/>
                    <a:gridCol w="859907"/>
                    <a:gridCol w="859907"/>
                    <a:gridCol w="609233"/>
                    <a:gridCol w="2196000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570000" t="-121951" r="-363000" b="-71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85596" t="-121951" r="-554" b="-717073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85596" t="-242697" r="-554" b="-898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42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6783" y="83129"/>
            <a:ext cx="11664999" cy="62807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SOMAS DE QUADRADO DE AMBIENTES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0" y="4263922"/>
                <a:ext cx="5421745" cy="655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3922"/>
                <a:ext cx="5421745" cy="6555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0" y="5594216"/>
                <a:ext cx="8635999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658111338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927772078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1946299214 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pt-BR"/>
                        <m:t>212374969,5</m:t>
                      </m:r>
                      <m:r>
                        <m:rPr>
                          <m:nor/>
                        </m:rPr>
                        <a:rPr lang="pt-BR" b="0" i="0" smtClean="0"/>
                        <m:t> = </m:t>
                      </m:r>
                      <m:r>
                        <m:rPr>
                          <m:nor/>
                        </m:rPr>
                        <a:rPr lang="pt-BR"/>
                        <m:t>1293049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94216"/>
                <a:ext cx="8635999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66783" y="3754046"/>
                <a:ext cx="2959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pt-BR"/>
                        <m:t>212374969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83" y="3754046"/>
                <a:ext cx="295914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58" r="-1029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7380383" y="4673264"/>
                <a:ext cx="45252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𝐺𝑥𝐴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/>
                        <m:t>1293049</m:t>
                      </m:r>
                      <m:r>
                        <m:rPr>
                          <m:nor/>
                        </m:rPr>
                        <a:rPr lang="pt-BR" sz="3200" b="0" i="0" smtClean="0"/>
                        <m:t>,</m:t>
                      </m:r>
                      <m:r>
                        <m:rPr>
                          <m:nor/>
                        </m:rPr>
                        <a:rPr lang="pt-BR" sz="3200"/>
                        <m:t>7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83" y="4673264"/>
                <a:ext cx="452529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6576223"/>
                  </p:ext>
                </p:extLst>
              </p:nvPr>
            </p:nvGraphicFramePr>
            <p:xfrm>
              <a:off x="166783" y="718340"/>
              <a:ext cx="7041698" cy="288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2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19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u="none" strike="noStrik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u="none" strike="noStrik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)²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16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=1927772078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>
                              <a:effectLst/>
                            </a:rPr>
                            <a:t>)²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40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1946299214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6576223"/>
                  </p:ext>
                </p:extLst>
              </p:nvPr>
            </p:nvGraphicFramePr>
            <p:xfrm>
              <a:off x="166783" y="718340"/>
              <a:ext cx="7041698" cy="288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/>
                    <a:gridCol w="1116000"/>
                    <a:gridCol w="1080000"/>
                    <a:gridCol w="1152000"/>
                    <a:gridCol w="609233"/>
                    <a:gridCol w="2196000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 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696000" t="-119512" r="-363000" b="-1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220499" t="-119512" r="-554" b="-1197561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23901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571257801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6462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23294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542610436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7872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9614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11043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28529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813903841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685" t="-241573" r="-693151" b="-3112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20558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28589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26577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220499" t="-241573" r="-554" b="-311236"/>
                          </a:stretch>
                        </a:blipFill>
                      </a:tcPr>
                    </a:tc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685" t="-341573" r="-693151" b="-2112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422631364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817330921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706336929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44" t="-441573" r="-66619" b="-1112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296326"/>
                  </p:ext>
                </p:extLst>
              </p:nvPr>
            </p:nvGraphicFramePr>
            <p:xfrm>
              <a:off x="7595317" y="1797917"/>
              <a:ext cx="4236465" cy="178301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38738176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87928129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68890000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41757444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92121604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52330756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61968384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92428996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121947849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000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=1;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160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=658111338</m:t>
                                </m:r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296326"/>
                  </p:ext>
                </p:extLst>
              </p:nvPr>
            </p:nvGraphicFramePr>
            <p:xfrm>
              <a:off x="7595317" y="1797917"/>
              <a:ext cx="4236465" cy="178301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 </a:t>
                          </a:r>
                          <a:r>
                            <a:rPr lang="pt-BR" sz="1600" u="none" strike="noStrike" dirty="0" smtClean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Genótipos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38738176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87928129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68890000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41757444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92121604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52330756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61968384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92428996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121947849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6192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7"/>
                          <a:stretch>
                            <a:fillRect l="-144" t="-254118" r="-287" b="-235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9399195" y="968028"/>
                <a:ext cx="982448" cy="6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195" y="968028"/>
                <a:ext cx="982448" cy="6653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9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8274194" y="203207"/>
          <a:ext cx="3816000" cy="61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4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Experimento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Genótipo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Repetição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Produtividade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1967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2205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2052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1886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2343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2500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2924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3605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3310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3269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3126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3202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2648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2795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2857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2186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2219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2829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3267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4000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405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3776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70" marR="7770" marT="7770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4" name="Título 1"/>
          <p:cNvSpPr txBox="1">
            <a:spLocks/>
          </p:cNvSpPr>
          <p:nvPr/>
        </p:nvSpPr>
        <p:spPr>
          <a:xfrm>
            <a:off x="203198" y="79851"/>
            <a:ext cx="7878619" cy="10437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 smtClean="0"/>
              <a:t>Avaliação de 3 linhagens em três experimentos em DBC com 3 repetições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8" y="1249865"/>
            <a:ext cx="7795923" cy="2063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46989" r="8861"/>
          <a:stretch/>
        </p:blipFill>
        <p:spPr>
          <a:xfrm>
            <a:off x="203197" y="4587589"/>
            <a:ext cx="6855769" cy="14379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8861" b="71845"/>
          <a:stretch/>
        </p:blipFill>
        <p:spPr>
          <a:xfrm>
            <a:off x="203198" y="3823853"/>
            <a:ext cx="6855769" cy="76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03197" y="6286944"/>
                <a:ext cx="75922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𝑑𝑢𝑜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𝑆𝑄𝐴𝑚𝑏𝑖𝑒𝑛𝑡𝑒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7" y="6286944"/>
                <a:ext cx="7592291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8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Com uso de Médias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3043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8" y="326227"/>
            <a:ext cx="7795923" cy="2063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-295565" y="2758395"/>
                <a:ext cx="5421745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565" y="2758395"/>
                <a:ext cx="5421745" cy="7722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-295565" y="3899722"/>
                <a:ext cx="5421745" cy="772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565" y="3899722"/>
                <a:ext cx="5421745" cy="7722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7765"/>
                  </p:ext>
                </p:extLst>
              </p:nvPr>
            </p:nvGraphicFramePr>
            <p:xfrm>
              <a:off x="6944010" y="2945284"/>
              <a:ext cx="4795406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372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19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74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749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0123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Ambientes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4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7765"/>
                  </p:ext>
                </p:extLst>
              </p:nvPr>
            </p:nvGraphicFramePr>
            <p:xfrm>
              <a:off x="6944010" y="2945284"/>
              <a:ext cx="4795406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37239"/>
                    <a:gridCol w="1281940"/>
                    <a:gridCol w="887497"/>
                    <a:gridCol w="887497"/>
                    <a:gridCol w="701233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Ambientes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585217" t="-121951" r="-1739" b="-463415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5"/>
                          <a:stretch>
                            <a:fillRect l="-588" t="-480000" r="-364118" b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29307" y="5041049"/>
                <a:ext cx="8820729" cy="715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2074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67 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2154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00 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2624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00 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BR" dirty="0">
                                          <a:solidFill>
                                            <a:schemeClr val="dk1"/>
                                          </a:solidFill>
                                        </a:rPr>
                                        <m:t>6852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BR" b="0" i="0" dirty="0" smtClean="0">
                                          <a:solidFill>
                                            <a:schemeClr val="dk1"/>
                                          </a:solidFill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BR" dirty="0">
                                          <a:solidFill>
                                            <a:schemeClr val="dk1"/>
                                          </a:solidFill>
                                        </a:rPr>
                                        <m:t>67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264480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4444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" y="5041049"/>
                <a:ext cx="8820729" cy="715902"/>
              </a:xfrm>
              <a:prstGeom prst="rect">
                <a:avLst/>
              </a:prstGeom>
              <a:blipFill rotWithShape="0">
                <a:blip r:embed="rId6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525" y="925259"/>
            <a:ext cx="3829747" cy="14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4382" y="2493819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2800" dirty="0" smtClean="0"/>
              <a:t>Análise Conjunta de Variância</a:t>
            </a:r>
            <a:br>
              <a:rPr lang="pt-BR" sz="2800" dirty="0" smtClean="0"/>
            </a:br>
            <a:r>
              <a:rPr lang="pt-BR" sz="2800" dirty="0" smtClean="0"/>
              <a:t>SOMAS DE QUADRADOS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7000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/>
              <p:cNvSpPr txBox="1"/>
              <p:nvPr/>
            </p:nvSpPr>
            <p:spPr>
              <a:xfrm>
                <a:off x="397162" y="2169323"/>
                <a:ext cx="11342255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7967,00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7764,67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9509,67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²) − </m:t>
                          </m:r>
                          <m:f>
                            <m:fPr>
                              <m:ctrlP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25241.33</m:t>
                              </m:r>
                              <m: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910964.037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2" y="2169323"/>
                <a:ext cx="11342255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356465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8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76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4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600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25241.33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356465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/>
                    <a:gridCol w="2148596"/>
                    <a:gridCol w="1487489"/>
                    <a:gridCol w="1487489"/>
                    <a:gridCol w="1267699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541827" t="-121951" r="-962" b="-465854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3"/>
                          <a:stretch>
                            <a:fillRect l="-351" t="-480000" r="-368772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b">
                        <a:blipFill rotWithShape="0">
                          <a:blip r:embed="rId3"/>
                          <a:stretch>
                            <a:fillRect l="-541827" t="-480000" r="-962" b="-4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/>
              <p:cNvSpPr txBox="1"/>
              <p:nvPr/>
            </p:nvSpPr>
            <p:spPr>
              <a:xfrm>
                <a:off x="-55421" y="4375650"/>
                <a:ext cx="12247419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6852,67 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9529,67 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8859,00 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²) −</m:t>
                          </m:r>
                          <m:f>
                            <m:fPr>
                              <m:ctrlP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25241.33</m:t>
                              </m:r>
                              <m: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1940249.37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21" y="4375650"/>
                <a:ext cx="12247419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138544" y="3430621"/>
                <a:ext cx="606829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pt-BR"/>
                        <m:t>910964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037</m:t>
                      </m:r>
                      <m:r>
                        <m:rPr>
                          <m:nor/>
                        </m:rPr>
                        <a:rPr lang="pt-BR" b="0" i="0" smtClean="0"/>
                        <m:t> ∗ 2 = </m:t>
                      </m:r>
                      <m:r>
                        <m:rPr>
                          <m:nor/>
                        </m:rPr>
                        <a:rPr lang="pt-BR"/>
                        <m:t>1821928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07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4" y="3430621"/>
                <a:ext cx="606829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/>
              <p:cNvSpPr txBox="1"/>
              <p:nvPr/>
            </p:nvSpPr>
            <p:spPr>
              <a:xfrm>
                <a:off x="480288" y="5833891"/>
                <a:ext cx="62530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/>
                      <m:t>1940249</m:t>
                    </m:r>
                    <m:r>
                      <m:rPr>
                        <m:nor/>
                      </m:rPr>
                      <a:rPr lang="pt-BR" b="0" i="0" smtClean="0"/>
                      <m:t>,</m:t>
                    </m:r>
                    <m:r>
                      <m:rPr>
                        <m:nor/>
                      </m:rPr>
                      <a:rPr lang="pt-BR"/>
                      <m:t>37</m:t>
                    </m:r>
                  </m:oMath>
                </a14:m>
                <a:r>
                  <a:rPr lang="pt-BR" dirty="0" smtClean="0"/>
                  <a:t> * 2 = </a:t>
                </a:r>
                <a:r>
                  <a:rPr lang="pt-BR" dirty="0" smtClean="0"/>
                  <a:t>3880498,74 </a:t>
                </a:r>
                <a:endParaRPr lang="pt-BR" dirty="0"/>
              </a:p>
            </p:txBody>
          </p:sp>
        </mc:Choice>
        <mc:Fallback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8" y="5833891"/>
                <a:ext cx="6253021" cy="276999"/>
              </a:xfrm>
              <a:prstGeom prst="rect">
                <a:avLst/>
              </a:prstGeom>
              <a:blipFill>
                <a:blip r:embed="rId6"/>
                <a:stretch>
                  <a:fillRect l="-1657" t="-28889" b="-5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5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733034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8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76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4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u="none" strike="noStrike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  <m:r>
                                    <a:rPr lang="pt-BR" sz="160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600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25241,33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733034"/>
                  </p:ext>
                </p:extLst>
              </p:nvPr>
            </p:nvGraphicFramePr>
            <p:xfrm>
              <a:off x="2085682" y="146666"/>
              <a:ext cx="8129737" cy="153981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38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8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74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676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Genótipos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A1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A3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541827" t="-121951" r="-962" b="-46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2074,67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3125,67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2766,67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7967,00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2154,00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3199,33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2411,33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7764,67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2624,00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3204,67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3681,00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9509,67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29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51" t="-480000" r="-368772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6852,67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9529,67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8859,00</a:t>
                          </a:r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b">
                        <a:blipFill>
                          <a:blip r:embed="rId2"/>
                          <a:stretch>
                            <a:fillRect l="-541827" t="-480000" r="-962" b="-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/>
              <p:cNvSpPr txBox="1"/>
              <p:nvPr/>
            </p:nvSpPr>
            <p:spPr>
              <a:xfrm>
                <a:off x="591126" y="2416650"/>
                <a:ext cx="11342255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3∗3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2074,67 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3681,00 </m:t>
                          </m:r>
                          <m:r>
                            <m:rPr>
                              <m:nor/>
                            </m:rPr>
                            <a:rPr lang="pt-BR" b="0" i="0" dirty="0" smtClean="0">
                              <a:solidFill>
                                <a:schemeClr val="dk1"/>
                              </a:solidFill>
                            </a:rPr>
                            <m:t>² −</m:t>
                          </m:r>
                          <m:f>
                            <m:fPr>
                              <m:ctrlP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25241</m:t>
                              </m:r>
                              <m:r>
                                <m:rPr>
                                  <m:nor/>
                                </m:rPr>
                                <a:rPr lang="pt-BR" b="0" i="0" dirty="0" smtClean="0">
                                  <a:solidFill>
                                    <a:schemeClr val="dk1"/>
                                  </a:solidFill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dirty="0">
                                  <a:solidFill>
                                    <a:schemeClr val="dk1"/>
                                  </a:solidFill>
                                </a:rPr>
                                <m:t>33</m:t>
                              </m:r>
                              <m:r>
                                <a:rPr lang="pt-BR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874434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5648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6" y="2416650"/>
                <a:ext cx="11342255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/>
              <p:cNvSpPr txBox="1"/>
              <p:nvPr/>
            </p:nvSpPr>
            <p:spPr>
              <a:xfrm>
                <a:off x="1034471" y="4296250"/>
                <a:ext cx="117024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𝑆𝑄𝐺𝑥𝐴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𝑆𝑄𝐺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𝑆𝑄𝐺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𝑆𝑄𝐴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dirty="0"/>
                      <m:t>6995476</m:t>
                    </m:r>
                    <m:r>
                      <m:rPr>
                        <m:nor/>
                      </m:rPr>
                      <a:rPr lang="pt-BR" b="0" i="0" dirty="0" smtClean="0"/>
                      <m:t>,</m:t>
                    </m:r>
                    <m:r>
                      <m:rPr>
                        <m:nor/>
                      </m:rPr>
                      <a:rPr lang="pt-BR" dirty="0"/>
                      <m:t>52</m:t>
                    </m:r>
                    <m:r>
                      <m:rPr>
                        <m:nor/>
                      </m:rPr>
                      <a:rPr lang="pt-BR" b="0" i="0" dirty="0" smtClean="0"/>
                      <m:t> </m:t>
                    </m:r>
                    <m:r>
                      <m:rPr>
                        <m:nor/>
                      </m:rPr>
                      <a:rPr lang="pt-BR" b="0" i="0" smtClean="0"/>
                      <m:t>− </m:t>
                    </m:r>
                    <m:r>
                      <m:rPr>
                        <m:nor/>
                      </m:rPr>
                      <a:rPr lang="pt-BR"/>
                      <m:t>1821928</m:t>
                    </m:r>
                    <m:r>
                      <m:rPr>
                        <m:nor/>
                      </m:rPr>
                      <a:rPr lang="pt-BR" b="0" i="0" smtClean="0"/>
                      <m:t>,</m:t>
                    </m:r>
                    <m:r>
                      <m:rPr>
                        <m:nor/>
                      </m:rPr>
                      <a:rPr lang="pt-BR"/>
                      <m:t>07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 smtClean="0"/>
                  <a:t>– 3880498,74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pt-BR"/>
                      <m:t>1293049</m:t>
                    </m:r>
                    <m:r>
                      <m:rPr>
                        <m:nor/>
                      </m:rPr>
                      <a:rPr lang="pt-BR" b="0" i="0" smtClean="0"/>
                      <m:t>,</m:t>
                    </m:r>
                    <m:r>
                      <m:rPr>
                        <m:nor/>
                      </m:rPr>
                      <a:rPr lang="pt-BR"/>
                      <m:t>70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1" y="4296250"/>
                <a:ext cx="11702474" cy="276999"/>
              </a:xfrm>
              <a:prstGeom prst="rect">
                <a:avLst/>
              </a:prstGeom>
              <a:blipFill>
                <a:blip r:embed="rId4"/>
                <a:stretch>
                  <a:fillRect l="-886" t="-28889" b="-5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489526" y="4837814"/>
                <a:ext cx="6918038" cy="569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𝑄𝑀𝐺𝑥𝐴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𝑆𝑄𝐺𝑥𝐴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/>
                            <m:t>1293049.70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323262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4259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6" y="4837814"/>
                <a:ext cx="6918038" cy="569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1034471" y="3572934"/>
                <a:ext cx="88022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𝑆𝑄𝐺𝑥𝐴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𝑄𝑀𝐺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pt-BR" dirty="0" smtClean="0"/>
                  <a:t> = </a:t>
                </a:r>
                <a:r>
                  <a:rPr lang="pt-BR" dirty="0" smtClean="0"/>
                  <a:t>6995476,52 </a:t>
                </a:r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1" y="3572934"/>
                <a:ext cx="8802255" cy="276999"/>
              </a:xfrm>
              <a:prstGeom prst="rect">
                <a:avLst/>
              </a:prstGeom>
              <a:blipFill>
                <a:blip r:embed="rId6"/>
                <a:stretch>
                  <a:fillRect l="-1177" t="-28261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4" y="530222"/>
            <a:ext cx="7795923" cy="2063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46989" r="8861"/>
          <a:stretch/>
        </p:blipFill>
        <p:spPr>
          <a:xfrm>
            <a:off x="2271161" y="3696639"/>
            <a:ext cx="6855769" cy="14379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8861" b="71845"/>
          <a:stretch/>
        </p:blipFill>
        <p:spPr>
          <a:xfrm>
            <a:off x="2271160" y="2932903"/>
            <a:ext cx="6855769" cy="76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911924" y="5395224"/>
                <a:ext cx="8285020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𝑄𝑀𝑟𝑒𝑠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𝑑𝑢𝑜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𝑄𝑀𝑅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11806,78 + 63394,61 + 61676,67</m:t>
                        </m:r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 smtClean="0"/>
                  <a:t> 45626,02</a:t>
                </a:r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24" y="5395224"/>
                <a:ext cx="8285020" cy="392608"/>
              </a:xfrm>
              <a:prstGeom prst="rect">
                <a:avLst/>
              </a:prstGeom>
              <a:blipFill rotWithShape="0">
                <a:blip r:embed="rId4"/>
                <a:stretch>
                  <a:fillRect l="-1325" t="-109375" b="-17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791853" y="5931354"/>
                <a:ext cx="844203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𝑆𝑄𝐵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2∗65918,78 + 2∗78190,78 + 2∗160366,33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=608951,78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53" y="5931354"/>
                <a:ext cx="8442037" cy="78752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1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06387" y="2450001"/>
            <a:ext cx="9817727" cy="183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 smtClean="0"/>
              <a:t>Análise Conjunta de Variância</a:t>
            </a:r>
          </a:p>
          <a:p>
            <a:pPr algn="ctr"/>
            <a:r>
              <a:rPr lang="pt-BR" sz="3600" dirty="0" smtClean="0"/>
              <a:t>Relações Importantes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83458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4657549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6" y="5503619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6302053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874191" y="3590132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𝑄𝑀𝑅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𝑄𝑀𝐴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3410051"/>
                <a:ext cx="2859564" cy="9509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𝑔𝑙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𝑄𝑀𝐺𝐴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num>
                        <m:den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𝑄𝑀𝐵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𝐺𝐿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𝐺𝐴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82" y="4613370"/>
                <a:ext cx="2950295" cy="9509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8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041062" y="3088067"/>
                <a:ext cx="3150937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𝑆𝑄𝐺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062" y="3088067"/>
                <a:ext cx="3150937" cy="7875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48918"/>
          <a:stretch/>
        </p:blipFill>
        <p:spPr>
          <a:xfrm>
            <a:off x="221672" y="96826"/>
            <a:ext cx="7284914" cy="203885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7" y="2417503"/>
            <a:ext cx="8588374" cy="317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21672" y="5988142"/>
                <a:ext cx="50216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𝑆𝑄𝐺𝑥𝐴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15048618,63 + 6356665,72</m:t>
                          </m:r>
                          <m:r>
                            <m:rPr>
                              <m:nor/>
                            </m:rPr>
                            <a:rPr lang="pt-BR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2" y="5988142"/>
                <a:ext cx="502161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85" b="-28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774889"/>
                  </p:ext>
                </p:extLst>
              </p:nvPr>
            </p:nvGraphicFramePr>
            <p:xfrm>
              <a:off x="8030652" y="332688"/>
              <a:ext cx="3927431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925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348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SQ(Genótipos)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5948097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6604868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6207526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2644794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𝑺𝑸𝑮</m:t>
                                  </m:r>
                                  <m:r>
                                    <a:rPr lang="pt-BR" sz="2800" b="1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pt-BR" sz="2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pt-BR" sz="2800" b="1" u="none" strike="noStrike" dirty="0" smtClean="0">
                              <a:effectLst/>
                            </a:rPr>
                            <a:t>= 21405284</a:t>
                          </a:r>
                          <a:endParaRPr lang="pt-BR" sz="2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774889"/>
                  </p:ext>
                </p:extLst>
              </p:nvPr>
            </p:nvGraphicFramePr>
            <p:xfrm>
              <a:off x="8030652" y="332688"/>
              <a:ext cx="3927431" cy="18068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92572"/>
                    <a:gridCol w="2634859"/>
                  </a:tblGrid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Ambientes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SQ(Genótipos)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5948097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6604868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6207526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2644794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400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525" marR="9525" marT="9525" marB="0" anchor="ctr">
                        <a:blipFill rotWithShape="0">
                          <a:blip r:embed="rId6"/>
                          <a:stretch>
                            <a:fillRect l="-155" t="-241573" r="-310" b="-3146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521146" y="5772698"/>
                <a:ext cx="5355421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𝐒𝐐𝐆𝐱𝐀</m:t>
                      </m:r>
                      <m:r>
                        <a:rPr lang="pt-BR" sz="3200" b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𝐒𝐐𝐆</m:t>
                      </m:r>
                      <m:r>
                        <a:rPr lang="pt-BR" sz="3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3200" b="1" dirty="0">
                          <a:latin typeface="Cambria Math" panose="02040503050406030204" pitchFamily="18" charset="0"/>
                        </a:rPr>
                        <m:t>21405284</m:t>
                      </m:r>
                    </m:oMath>
                  </m:oMathPara>
                </a14:m>
                <a:endParaRPr lang="pt-BR" sz="3200" b="1" dirty="0">
                  <a:latin typeface="Cambria Math" panose="02040503050406030204" pitchFamily="18" charset="0"/>
                </a:endParaRPr>
              </a:p>
              <a:p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146" y="5772698"/>
                <a:ext cx="5355421" cy="98488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881963" y="808074"/>
            <a:ext cx="978195" cy="988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690577" y="3965944"/>
            <a:ext cx="1169581" cy="170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679944" y="4300926"/>
            <a:ext cx="1286539" cy="197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250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7594"/>
          <a:stretch/>
        </p:blipFill>
        <p:spPr>
          <a:xfrm>
            <a:off x="275749" y="66592"/>
            <a:ext cx="6606309" cy="29827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600708" y="2068178"/>
            <a:ext cx="978195" cy="988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1" y="5713172"/>
            <a:ext cx="6740447" cy="79971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9" y="3270043"/>
            <a:ext cx="6606309" cy="244312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475042" y="6064692"/>
            <a:ext cx="1159674" cy="448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052234" y="199739"/>
                <a:ext cx="3150937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34" y="199739"/>
                <a:ext cx="3150937" cy="10500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7824169" y="1991410"/>
                <a:ext cx="3379002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latin typeface="Cambria Math" panose="02040503050406030204" pitchFamily="18" charset="0"/>
                        </a:rPr>
                        <m:t>69968.97</m:t>
                      </m:r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69" y="1991410"/>
                <a:ext cx="3379002" cy="11423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/>
          <p:cNvCxnSpPr>
            <a:stCxn id="7" idx="3"/>
          </p:cNvCxnSpPr>
          <p:nvPr/>
        </p:nvCxnSpPr>
        <p:spPr>
          <a:xfrm>
            <a:off x="3578903" y="2562592"/>
            <a:ext cx="41509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8187988" y="6085367"/>
                <a:ext cx="3150937" cy="40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1">
                          <a:latin typeface="Cambria Math" panose="02040503050406030204" pitchFamily="18" charset="0"/>
                        </a:rPr>
                        <m:t>69968.97</m:t>
                      </m:r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88" y="6085367"/>
                <a:ext cx="3150937" cy="406843"/>
              </a:xfrm>
              <a:prstGeom prst="rect">
                <a:avLst/>
              </a:prstGeom>
              <a:blipFill rotWithShape="0">
                <a:blip r:embed="rId7"/>
                <a:stretch>
                  <a:fillRect t="-11940" b="-20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/>
          <p:cNvCxnSpPr/>
          <p:nvPr/>
        </p:nvCxnSpPr>
        <p:spPr>
          <a:xfrm>
            <a:off x="6634716" y="6316450"/>
            <a:ext cx="14175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3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53492" y="3132557"/>
                <a:ext cx="8640959" cy="372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2000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Determinação da natureza da interação G x A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Decomposição do Quadrado Médio da Interação </a:t>
                </a:r>
                <a:r>
                  <a:rPr lang="pt-BR" dirty="0" err="1" smtClean="0"/>
                  <a:t>GxA</a:t>
                </a:r>
                <a:r>
                  <a:rPr lang="pt-BR" dirty="0" smtClean="0"/>
                  <a:t>  - </a:t>
                </a:r>
                <a:r>
                  <a:rPr lang="pt-BR" dirty="0" err="1" smtClean="0"/>
                  <a:t>QMGxA</a:t>
                </a:r>
                <a:r>
                  <a:rPr lang="pt-BR" dirty="0" smtClean="0"/>
                  <a:t> = S + C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Metodologias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Robertson (1959)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b="0" i="1" smtClean="0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b="0" i="1" smtClean="0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 smtClean="0"/>
                  <a:t> 	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pt-BR" dirty="0" smtClean="0"/>
                  <a:t>     r: correlação entre médias nos dois ambientes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Cruz e </a:t>
                </a:r>
                <a:r>
                  <a:rPr lang="pt-BR" dirty="0" err="1" smtClean="0"/>
                  <a:t>Castoldi</a:t>
                </a:r>
                <a:r>
                  <a:rPr lang="pt-BR" dirty="0" smtClean="0"/>
                  <a:t> (1991</a:t>
                </a:r>
                <a:r>
                  <a:rPr lang="pt-BR" dirty="0"/>
                  <a:t>) </a:t>
                </a:r>
                <a:r>
                  <a:rPr lang="pt-BR" dirty="0" smtClean="0"/>
                  <a:t>–&gt;  C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(1−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𝑟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)³</m:t>
                            </m:r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 smtClean="0"/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 smtClean="0"/>
                  <a:t>%C = 100C/</a:t>
                </a:r>
                <a:r>
                  <a:rPr lang="pt-BR" dirty="0" err="1" smtClean="0"/>
                  <a:t>QMGA</a:t>
                </a:r>
                <a:r>
                  <a:rPr lang="pt-BR" baseline="-25000" dirty="0" err="1" smtClean="0"/>
                  <a:t>ij</a:t>
                </a:r>
                <a:endParaRPr lang="pt-BR" baseline="-250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92" y="3132557"/>
                <a:ext cx="8640959" cy="3725443"/>
              </a:xfrm>
              <a:prstGeom prst="rect">
                <a:avLst/>
              </a:prstGeom>
              <a:blipFill rotWithShape="0">
                <a:blip r:embed="rId3"/>
                <a:stretch>
                  <a:fillRect b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9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47" y="2539776"/>
            <a:ext cx="7795923" cy="2063104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2050147" y="579581"/>
            <a:ext cx="7878619" cy="10437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 smtClean="0"/>
              <a:t>Avaliação de 3 linhagens em três experimentos em DBC com 3 repetições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463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67452"/>
              </p:ext>
            </p:extLst>
          </p:nvPr>
        </p:nvGraphicFramePr>
        <p:xfrm>
          <a:off x="7762717" y="1499256"/>
          <a:ext cx="4094173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Ambientes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Genótipos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A1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2074,67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3125,67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2766,67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2154,00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3199,33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2411,33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2624,00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3204,67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3681,00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018285"/>
              </p:ext>
            </p:extLst>
          </p:nvPr>
        </p:nvGraphicFramePr>
        <p:xfrm>
          <a:off x="7793666" y="3604437"/>
          <a:ext cx="3348000" cy="982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 de Ambientes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Correlação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QMGA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A1-A2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36430.06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A1-A3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80135.57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A2-A3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206696.80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22402" y="1480590"/>
                <a:ext cx="766190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= 0,5 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BR" dirty="0"/>
                          <m:t>88160.14815</m:t>
                        </m:r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BR" dirty="0"/>
                          <m:t>1949.37037</m:t>
                        </m:r>
                        <m:r>
                          <m:rPr>
                            <m:nor/>
                          </m:rPr>
                          <a:rPr lang="pt-BR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 </m:t>
                        </m:r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pt-BR"/>
                      <m:t>31945.34353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2" y="1480590"/>
                <a:ext cx="7661906" cy="427746"/>
              </a:xfrm>
              <a:prstGeom prst="rect">
                <a:avLst/>
              </a:prstGeom>
              <a:blipFill rotWithShape="0">
                <a:blip r:embed="rId2"/>
                <a:stretch>
                  <a:fillRect l="-636" b="-1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/>
          <p:cNvSpPr/>
          <p:nvPr/>
        </p:nvSpPr>
        <p:spPr>
          <a:xfrm>
            <a:off x="249437" y="52723"/>
            <a:ext cx="210512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pt-BR" dirty="0"/>
              <a:t>Robertson (1959)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25751"/>
              </p:ext>
            </p:extLst>
          </p:nvPr>
        </p:nvGraphicFramePr>
        <p:xfrm>
          <a:off x="7758224" y="260231"/>
          <a:ext cx="3337779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Ambientes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QMG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QMG/r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264480.4444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88160.14815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effectLst/>
                        </a:rPr>
                        <a:t>5848.11111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1949.37037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1287160.333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429053.4444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22402" y="1785422"/>
                <a:ext cx="2808782" cy="791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dirty="0" smtClean="0"/>
                  <a:t>%S </a:t>
                </a:r>
                <a:r>
                  <a:rPr lang="pt-B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/>
                          <m:t>100∗ </m:t>
                        </m:r>
                        <m:r>
                          <m:rPr>
                            <m:nor/>
                          </m:rPr>
                          <a:rPr lang="pt-BR" b="0" i="0" dirty="0" smtClean="0"/>
                          <m:t>S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dirty="0"/>
                          <m:t>QMGA</m:t>
                        </m:r>
                        <m:r>
                          <m:rPr>
                            <m:nor/>
                          </m:rPr>
                          <a:rPr lang="pt-BR" b="0" i="0" baseline="-25000" dirty="0" smtClean="0"/>
                          <m:t>12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/>
                      <m:t>87.68953</m:t>
                    </m:r>
                    <m:r>
                      <m:rPr>
                        <m:nor/>
                      </m:rPr>
                      <a:rPr lang="pt-BR" b="0" i="0" smtClean="0"/>
                      <m:t>%</m:t>
                    </m:r>
                  </m:oMath>
                </a14:m>
                <a:endParaRPr lang="pt-BR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2" y="1785422"/>
                <a:ext cx="2808782" cy="791755"/>
              </a:xfrm>
              <a:prstGeom prst="rect">
                <a:avLst/>
              </a:prstGeom>
              <a:blipFill rotWithShape="0">
                <a:blip r:embed="rId3"/>
                <a:stretch>
                  <a:fillRect l="-17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249437" y="568900"/>
            <a:ext cx="158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Fração Simples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289466" y="4129917"/>
                <a:ext cx="6090068" cy="391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 smtClean="0"/>
                  <a:t>C = (1-</a:t>
                </a:r>
                <a:r>
                  <a:rPr lang="pt-BR" dirty="0" smtClean="0">
                    <a:solidFill>
                      <a:schemeClr val="dk1"/>
                    </a:solidFill>
                  </a:rPr>
                  <a:t>0.66</a:t>
                </a:r>
                <a:r>
                  <a:rPr lang="pt-BR" dirty="0" smtClean="0"/>
                  <a:t>) </a:t>
                </a:r>
                <a:r>
                  <a:rPr lang="pt-BR" dirty="0"/>
                  <a:t>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BR" dirty="0"/>
                          <m:t>88160.14815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m:rPr>
                            <m:nor/>
                          </m:rPr>
                          <a:rPr lang="pt-BR" dirty="0"/>
                          <m:t>1949.37037</m:t>
                        </m:r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/>
                      <m:t>4484.712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6" y="4129917"/>
                <a:ext cx="6090068" cy="391389"/>
              </a:xfrm>
              <a:prstGeom prst="rect">
                <a:avLst/>
              </a:prstGeom>
              <a:blipFill rotWithShape="0">
                <a:blip r:embed="rId4"/>
                <a:stretch>
                  <a:fillRect l="-800" t="-1538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49437" y="4670067"/>
                <a:ext cx="4556055" cy="791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dirty="0" smtClean="0"/>
                  <a:t>%C </a:t>
                </a:r>
                <a:r>
                  <a:rPr lang="pt-B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/>
                          <m:t>100∗ </m:t>
                        </m:r>
                        <m:r>
                          <m:rPr>
                            <m:nor/>
                          </m:rPr>
                          <a:rPr lang="pt-BR" dirty="0"/>
                          <m:t>C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dirty="0"/>
                          <m:t>QMGA</m:t>
                        </m:r>
                        <m:r>
                          <m:rPr>
                            <m:nor/>
                          </m:rPr>
                          <a:rPr lang="pt-BR" dirty="0"/>
                          <m:t>12</m:t>
                        </m:r>
                      </m:den>
                    </m:f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dirty="0"/>
                          <m:t>100∗</m:t>
                        </m:r>
                        <m:r>
                          <m:rPr>
                            <m:nor/>
                          </m:rPr>
                          <a:rPr lang="pt-BR"/>
                          <m:t>4484.712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dirty="0"/>
                          <m:t>36430.06 </m:t>
                        </m:r>
                      </m:den>
                    </m:f>
                    <m:r>
                      <m:rPr>
                        <m:nor/>
                      </m:rPr>
                      <a:rPr lang="pt-BR" dirty="0"/>
                      <m:t> =</m:t>
                    </m:r>
                    <m:r>
                      <m:rPr>
                        <m:nor/>
                      </m:rPr>
                      <a:rPr lang="pt-BR" b="0" i="0" dirty="0" smtClean="0"/>
                      <m:t> </m:t>
                    </m:r>
                    <m:r>
                      <m:rPr>
                        <m:nor/>
                      </m:rPr>
                      <a:rPr lang="pt-BR"/>
                      <m:t>12.31047</m:t>
                    </m:r>
                    <m:r>
                      <m:rPr>
                        <m:nor/>
                      </m:rPr>
                      <a:rPr lang="pt-BR" b="0" i="0" smtClean="0"/>
                      <m:t>%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7" y="4670067"/>
                <a:ext cx="4556055" cy="791755"/>
              </a:xfrm>
              <a:prstGeom prst="rect">
                <a:avLst/>
              </a:prstGeom>
              <a:blipFill rotWithShape="0">
                <a:blip r:embed="rId5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22402" y="1015521"/>
                <a:ext cx="226119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2" y="1015521"/>
                <a:ext cx="2261196" cy="427746"/>
              </a:xfrm>
              <a:prstGeom prst="rect">
                <a:avLst/>
              </a:prstGeom>
              <a:blipFill rotWithShape="0">
                <a:blip r:embed="rId6"/>
                <a:stretch>
                  <a:fillRect l="-2156" b="-1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289466" y="2931560"/>
            <a:ext cx="1779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Fração Complexa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89466" y="3553410"/>
                <a:ext cx="1836465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6" y="3553410"/>
                <a:ext cx="1836465" cy="427746"/>
              </a:xfrm>
              <a:prstGeom prst="rect">
                <a:avLst/>
              </a:prstGeom>
              <a:blipFill rotWithShape="0">
                <a:blip r:embed="rId7"/>
                <a:stretch>
                  <a:fillRect l="-2649" b="-1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743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9" y="1081199"/>
            <a:ext cx="8201025" cy="2228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81" y="4250144"/>
            <a:ext cx="9601200" cy="241935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500333" y="194268"/>
            <a:ext cx="4109458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>
              <a:lnSpc>
                <a:spcPct val="150000"/>
              </a:lnSpc>
            </a:pPr>
            <a:r>
              <a:rPr lang="pt-BR" sz="2800" dirty="0"/>
              <a:t>Robertson (1959)</a:t>
            </a:r>
          </a:p>
        </p:txBody>
      </p:sp>
      <p:sp>
        <p:nvSpPr>
          <p:cNvPr id="7" name="Retângulo 6"/>
          <p:cNvSpPr/>
          <p:nvPr/>
        </p:nvSpPr>
        <p:spPr>
          <a:xfrm>
            <a:off x="4544969" y="3525129"/>
            <a:ext cx="3819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Cruz e </a:t>
            </a:r>
            <a:r>
              <a:rPr lang="pt-BR" sz="3200" dirty="0" err="1"/>
              <a:t>Castoldi</a:t>
            </a:r>
            <a:r>
              <a:rPr lang="pt-BR" sz="3200" dirty="0"/>
              <a:t> (1991</a:t>
            </a:r>
            <a:r>
              <a:rPr lang="pt-BR" sz="3200" dirty="0" smtClean="0"/>
              <a:t>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33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 G x A: Efeito simultâneo do genótipo e do ambiente sobre a variável </a:t>
            </a:r>
            <a:r>
              <a:rPr lang="pt-BR" sz="2000" smtClean="0"/>
              <a:t>em estudo.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187136" y="202018"/>
            <a:ext cx="9817727" cy="1158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 smtClean="0"/>
              <a:t>Adaptabilidade e Estabilidade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52519" y="4498424"/>
            <a:ext cx="945234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n w="0"/>
              </a:rPr>
              <a:t>Interação G x A -&gt; Comportamento diferencial dos genótipos frente as variações ambientais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87136" y="1930246"/>
            <a:ext cx="9817727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n w="0"/>
              </a:rPr>
              <a:t>São análises que visam identificar cultivares de comportamento previsível e que sejam responsivos às variações ambientais em condições específicas ou amplas.</a:t>
            </a:r>
          </a:p>
        </p:txBody>
      </p:sp>
    </p:spTree>
    <p:extLst>
      <p:ext uri="{BB962C8B-B14F-4D97-AF65-F5344CB8AC3E}">
        <p14:creationId xmlns:p14="http://schemas.microsoft.com/office/powerpoint/2010/main" val="263273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1942" y="44625"/>
            <a:ext cx="6724918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Adaptabilidade e Estabilidade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Metodologias</a:t>
            </a:r>
          </a:p>
        </p:txBody>
      </p:sp>
      <p:graphicFrame>
        <p:nvGraphicFramePr>
          <p:cNvPr id="17" name="Tabela 16"/>
          <p:cNvGraphicFramePr>
            <a:graphicFrameLocks noGrp="1"/>
          </p:cNvGraphicFramePr>
          <p:nvPr>
            <p:extLst/>
          </p:nvPr>
        </p:nvGraphicFramePr>
        <p:xfrm>
          <a:off x="2975528" y="2060849"/>
          <a:ext cx="6648864" cy="36732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72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953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Método</a:t>
                      </a:r>
                      <a:endParaRPr lang="pt-BR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Princípio</a:t>
                      </a:r>
                      <a:endParaRPr lang="pt-BR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06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Plaisted</a:t>
                      </a:r>
                      <a:r>
                        <a:rPr lang="pt-BR" dirty="0" smtClean="0"/>
                        <a:t> e Peterson (1959)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ANOVA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Wricke</a:t>
                      </a:r>
                      <a:r>
                        <a:rPr lang="pt-BR" dirty="0" smtClean="0"/>
                        <a:t> (1965)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ANOVA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741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Eberhart</a:t>
                      </a:r>
                      <a:r>
                        <a:rPr lang="pt-BR" dirty="0" smtClean="0"/>
                        <a:t> e Russell (1966)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Regressão Linear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5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Cruz, Torres e </a:t>
                      </a:r>
                      <a:r>
                        <a:rPr lang="pt-BR" dirty="0" err="1" smtClean="0"/>
                        <a:t>Vencovsky</a:t>
                      </a:r>
                      <a:r>
                        <a:rPr lang="pt-BR" baseline="0" dirty="0" smtClean="0"/>
                        <a:t> (1989)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Regressão Bissegmentada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Lin</a:t>
                      </a:r>
                      <a:r>
                        <a:rPr lang="pt-BR" dirty="0" smtClean="0"/>
                        <a:t> e </a:t>
                      </a:r>
                      <a:r>
                        <a:rPr lang="pt-BR" dirty="0" err="1" smtClean="0"/>
                        <a:t>Binns</a:t>
                      </a:r>
                      <a:r>
                        <a:rPr lang="pt-BR" dirty="0" smtClean="0"/>
                        <a:t> (1988)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Ideótipo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Carneiro (1998)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Ideótipo</a:t>
                      </a:r>
                      <a:endParaRPr lang="pt-B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953">
                <a:tc>
                  <a:txBody>
                    <a:bodyPr/>
                    <a:lstStyle/>
                    <a:p>
                      <a:pPr algn="l"/>
                      <a:r>
                        <a:rPr lang="pt-BR" dirty="0" err="1" smtClean="0"/>
                        <a:t>Centróide</a:t>
                      </a:r>
                      <a:r>
                        <a:rPr lang="pt-BR" dirty="0" smtClean="0"/>
                        <a:t> (Rocha, 2005)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Ideótipo</a:t>
                      </a:r>
                      <a:endParaRPr lang="pt-B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2406926" y="5945506"/>
            <a:ext cx="79375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Diferentes princípios  - &gt; Diferentes conceitos de adaptabilidade e estabilidade</a:t>
            </a:r>
          </a:p>
        </p:txBody>
      </p:sp>
    </p:spTree>
    <p:extLst>
      <p:ext uri="{BB962C8B-B14F-4D97-AF65-F5344CB8AC3E}">
        <p14:creationId xmlns:p14="http://schemas.microsoft.com/office/powerpoint/2010/main" val="11812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1943" y="116633"/>
            <a:ext cx="67249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Adaptabilidade e Estabilidade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30307" y="2981556"/>
            <a:ext cx="8496944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Método: </a:t>
            </a:r>
            <a:r>
              <a:rPr lang="pt-BR" sz="2000" b="1" dirty="0" err="1"/>
              <a:t>Lin</a:t>
            </a:r>
            <a:r>
              <a:rPr lang="pt-BR" sz="2000" b="1" dirty="0"/>
              <a:t> e </a:t>
            </a:r>
            <a:r>
              <a:rPr lang="pt-BR" sz="2000" b="1" dirty="0" err="1"/>
              <a:t>Binns</a:t>
            </a:r>
            <a:r>
              <a:rPr lang="pt-BR" sz="2000" b="1" dirty="0"/>
              <a:t> (1988)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pt-BR" b="1" dirty="0"/>
              <a:t>Estabilidade e Adaptabilidade</a:t>
            </a:r>
            <a:r>
              <a:rPr lang="pt-BR" dirty="0"/>
              <a:t>: Proximidade de cada genótipo a um </a:t>
            </a:r>
            <a:r>
              <a:rPr lang="pt-BR" dirty="0" err="1"/>
              <a:t>ideótipo</a:t>
            </a:r>
            <a:r>
              <a:rPr lang="pt-BR" dirty="0"/>
              <a:t>, que  apresenta às suas médias iguais ao máximo </a:t>
            </a:r>
            <a:r>
              <a:rPr lang="pt-BR" dirty="0" smtClean="0"/>
              <a:t>observado em cada ambiente.</a:t>
            </a:r>
            <a:endParaRPr lang="pt-BR" dirty="0"/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v"/>
            </a:pPr>
            <a:endParaRPr lang="pt-BR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pt-BR" b="1" dirty="0"/>
              <a:t>Adaptabilidade Geral: </a:t>
            </a:r>
            <a:r>
              <a:rPr lang="pt-BR" dirty="0"/>
              <a:t>Menor valor de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smtClean="0"/>
              <a:t>geral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970365" y="1702236"/>
                <a:ext cx="2456121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pt-BR" sz="20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j</m:t>
                              </m:r>
                              <m:r>
                                <a:rPr lang="pt-BR" sz="20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n</m:t>
                              </m:r>
                            </m:sup>
                            <m:e>
                              <m:r>
                                <a:rPr lang="pt-BR" sz="200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pt-BR" sz="2000">
                                  <a:latin typeface="Cambria Math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00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365" y="1702236"/>
                <a:ext cx="2456121" cy="7285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1034614" y="1710111"/>
            <a:ext cx="7937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Método: </a:t>
            </a:r>
            <a:r>
              <a:rPr lang="pt-BR" sz="2400" b="1" dirty="0" err="1"/>
              <a:t>Lin</a:t>
            </a:r>
            <a:r>
              <a:rPr lang="pt-BR" sz="2400" b="1" dirty="0"/>
              <a:t> e </a:t>
            </a:r>
            <a:r>
              <a:rPr lang="pt-BR" sz="2400" b="1" dirty="0" err="1"/>
              <a:t>Binns</a:t>
            </a:r>
            <a:r>
              <a:rPr lang="pt-BR" sz="2400" b="1" dirty="0"/>
              <a:t> (1988)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2000" dirty="0"/>
              <a:t>Princípio: Distância genótipo a um </a:t>
            </a:r>
            <a:r>
              <a:rPr lang="pt-BR" sz="2000" dirty="0" err="1"/>
              <a:t>ideótipo</a:t>
            </a:r>
            <a:r>
              <a:rPr lang="pt-B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07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1943" y="190382"/>
            <a:ext cx="67249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Adaptabilidade e Estabilidade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07568" y="1052736"/>
            <a:ext cx="7937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Método: </a:t>
            </a:r>
            <a:r>
              <a:rPr lang="pt-BR" sz="2400" b="1" dirty="0" err="1"/>
              <a:t>Lin</a:t>
            </a:r>
            <a:r>
              <a:rPr lang="pt-BR" sz="2400" b="1" dirty="0"/>
              <a:t> e </a:t>
            </a:r>
            <a:r>
              <a:rPr lang="pt-BR" sz="2400" b="1" dirty="0" err="1"/>
              <a:t>Binns</a:t>
            </a:r>
            <a:r>
              <a:rPr lang="pt-BR" sz="2400" b="1" dirty="0"/>
              <a:t> (1988)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2000" dirty="0"/>
              <a:t>Princípio: Distância genótipo a um </a:t>
            </a:r>
            <a:r>
              <a:rPr lang="pt-BR" sz="2000" dirty="0" err="1"/>
              <a:t>ideótipo</a:t>
            </a:r>
            <a:r>
              <a:rPr lang="pt-BR" sz="20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354756" y="2192089"/>
                <a:ext cx="2456121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pt-BR" sz="20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j</m:t>
                              </m:r>
                              <m:r>
                                <a:rPr lang="pt-BR" sz="20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pt-BR" sz="2000">
                                  <a:latin typeface="Cambria Math"/>
                                </a:rPr>
                                <m:t>n</m:t>
                              </m:r>
                            </m:sup>
                            <m:e>
                              <m:r>
                                <a:rPr lang="pt-BR" sz="200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pt-BR" sz="2000">
                                  <a:latin typeface="Cambria Math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00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000">
                              <a:latin typeface="Cambria Math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756" y="2192089"/>
                <a:ext cx="2456121" cy="7285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431459"/>
              </p:ext>
            </p:extLst>
          </p:nvPr>
        </p:nvGraphicFramePr>
        <p:xfrm>
          <a:off x="534920" y="3270642"/>
          <a:ext cx="4752000" cy="1520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Ambientes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Genótipos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A3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2074.67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3125.67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2766.67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2154.00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3199.33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2411.33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2624.00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3204.67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3681.00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Máximo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2624.00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3204.67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3681.00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77984" y="5459829"/>
                <a:ext cx="11553547" cy="730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pt-BR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2074,67 −2624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2154 −2624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+(2766,67 −3681)²</m:t>
                          </m:r>
                          <m:r>
                            <m:rPr>
                              <m:nor/>
                            </m:rPr>
                            <a:rPr lang="pt-BR" sz="200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2∗3</m:t>
                          </m:r>
                        </m:den>
                      </m:f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000" i="1">
                          <a:latin typeface="Cambria Math" panose="02040503050406030204" pitchFamily="18" charset="0"/>
                        </a:rPr>
                        <m:t>190668</m:t>
                      </m:r>
                      <m:r>
                        <m:rPr>
                          <m:nor/>
                        </m:rP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pt-BR" sz="2000" i="1">
                          <a:latin typeface="Cambria Math" panose="02040503050406030204" pitchFamily="18" charset="0"/>
                        </a:rPr>
                        <m:t>9259</m:t>
                      </m:r>
                    </m:oMath>
                  </m:oMathPara>
                </a14:m>
                <a:endParaRPr lang="pt-BR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" y="5459829"/>
                <a:ext cx="11553547" cy="7305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25" y="3375920"/>
            <a:ext cx="3895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</a:t>
            </a:r>
            <a:r>
              <a:rPr lang="pt-BR" sz="2000" b="1"/>
              <a:t>e </a:t>
            </a:r>
            <a:r>
              <a:rPr lang="pt-BR" sz="2000" b="1" smtClean="0"/>
              <a:t>linhagens.</a:t>
            </a:r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92868"/>
              </p:ext>
            </p:extLst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quantidade de recursos (sementes, mão de obra, área e recurso financeiro) </a:t>
            </a:r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3880</TotalTime>
  <Words>2856</Words>
  <Application>Microsoft Office PowerPoint</Application>
  <PresentationFormat>Widescreen</PresentationFormat>
  <Paragraphs>1716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Análise Conjunta de Variância Com Uso de Totais</vt:lpstr>
      <vt:lpstr>Apresentação do PowerPoint</vt:lpstr>
      <vt:lpstr>Análise Conjunta de Variância SOMAS DE QUADRADOS</vt:lpstr>
      <vt:lpstr>SOMAS DE QUADRADO TOTAL</vt:lpstr>
      <vt:lpstr>SOMAS DE QUADRADO DE BLOCOS/AMBIENTES</vt:lpstr>
      <vt:lpstr>SOMAS DE QUADRADO DE AMBIENTES</vt:lpstr>
      <vt:lpstr>SOMAS DE QUADRADO DE AMBIENTES</vt:lpstr>
      <vt:lpstr>SOMAS DE QUADRADO DE AMBIENTES</vt:lpstr>
      <vt:lpstr>Apresentação do PowerPoint</vt:lpstr>
      <vt:lpstr>Análise Conjunta de Variância Com uso de Médias</vt:lpstr>
      <vt:lpstr>Apresentação do PowerPoint</vt:lpstr>
      <vt:lpstr>Análise Conjunta de Variância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Natureza da Interação GxE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462</cp:revision>
  <dcterms:created xsi:type="dcterms:W3CDTF">2019-02-04T12:28:37Z</dcterms:created>
  <dcterms:modified xsi:type="dcterms:W3CDTF">2019-10-21T02:53:47Z</dcterms:modified>
</cp:coreProperties>
</file>